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58" r:id="rId4"/>
    <p:sldId id="260" r:id="rId5"/>
    <p:sldId id="261" r:id="rId6"/>
    <p:sldId id="262" r:id="rId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2E8C5-07A7-46CF-AAE6-CC7957C7F717}" type="datetimeFigureOut">
              <a:rPr lang="it-IT" smtClean="0"/>
              <a:pPr/>
              <a:t>08/07/2019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EAD98-A714-496D-9B0A-A8EA1AE2E37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9DD199E-FB4F-4B19-8FB5-B8A1DA6C6314}" type="datetimeFigureOut">
              <a:rPr lang="it-IT" smtClean="0"/>
              <a:pPr/>
              <a:t>08/07/2019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BD9074-F939-4308-A6C9-73007A44971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D199E-FB4F-4B19-8FB5-B8A1DA6C6314}" type="datetimeFigureOut">
              <a:rPr lang="it-IT" smtClean="0"/>
              <a:pPr/>
              <a:t>08/07/2019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D9074-F939-4308-A6C9-73007A44971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2000" y="1412776"/>
            <a:ext cx="8640000" cy="5112568"/>
          </a:xfrm>
        </p:spPr>
        <p:txBody>
          <a:bodyPr anchor="t">
            <a:noAutofit/>
          </a:bodyPr>
          <a:lstStyle/>
          <a:p>
            <a:pPr algn="l">
              <a:lnSpc>
                <a:spcPts val="2500"/>
              </a:lnSpc>
              <a:tabLst>
                <a:tab pos="360363" algn="l"/>
              </a:tabLst>
            </a:pPr>
            <a:r>
              <a:rPr lang="it-IT" sz="1600" dirty="0" smtClean="0">
                <a:latin typeface="Arial" pitchFamily="34" charset="0"/>
                <a:cs typeface="Arial" pitchFamily="34" charset="0"/>
              </a:rPr>
              <a:t>	Nello </a:t>
            </a:r>
            <a:r>
              <a:rPr lang="it-IT" sz="1600" dirty="0">
                <a:latin typeface="Arial" pitchFamily="34" charset="0"/>
                <a:cs typeface="Arial" pitchFamily="34" charset="0"/>
              </a:rPr>
              <a:t>spirito dell’</a:t>
            </a:r>
            <a:r>
              <a:rPr lang="it-IT" sz="1600" i="1" dirty="0">
                <a:latin typeface="Arial" pitchFamily="34" charset="0"/>
                <a:cs typeface="Arial" pitchFamily="34" charset="0"/>
              </a:rPr>
              <a:t>Associazione </a:t>
            </a:r>
            <a:r>
              <a:rPr lang="it-IT" sz="1600" i="1" dirty="0" err="1">
                <a:latin typeface="Arial" pitchFamily="34" charset="0"/>
                <a:cs typeface="Arial" pitchFamily="34" charset="0"/>
              </a:rPr>
              <a:t>Vannucci</a:t>
            </a:r>
            <a:r>
              <a:rPr lang="it-IT" sz="1600" dirty="0">
                <a:latin typeface="Arial" pitchFamily="34" charset="0"/>
                <a:cs typeface="Arial" pitchFamily="34" charset="0"/>
              </a:rPr>
              <a:t>, che si propone di sostenere una conoscenza ed un approccio più approfondito delle tematiche che animano il Montefeltro, sia storico che contemporaneo, il tema </a:t>
            </a:r>
            <a:r>
              <a:rPr lang="it-IT" sz="1600" dirty="0" smtClean="0">
                <a:latin typeface="Arial" pitchFamily="34" charset="0"/>
                <a:cs typeface="Arial" pitchFamily="34" charset="0"/>
              </a:rPr>
              <a:t>scelto, relativo ai nostri luoghi meno noti, </a:t>
            </a:r>
            <a:r>
              <a:rPr lang="it-IT" sz="1600" dirty="0">
                <a:latin typeface="Arial" pitchFamily="34" charset="0"/>
                <a:cs typeface="Arial" pitchFamily="34" charset="0"/>
              </a:rPr>
              <a:t>ci ha condotti alla scoperta del Montefeltro fortificato nel periodo alto-medievale, riportando l’attenzione sull’importanza storica di questo territorio, </a:t>
            </a:r>
            <a:r>
              <a:rPr lang="it-IT" sz="1600" dirty="0" smtClean="0">
                <a:latin typeface="Arial" pitchFamily="34" charset="0"/>
                <a:cs typeface="Arial" pitchFamily="34" charset="0"/>
              </a:rPr>
              <a:t>culla della dinastia dei Montefeltro.</a:t>
            </a:r>
            <a:br>
              <a:rPr lang="it-IT" sz="1600" dirty="0" smtClean="0">
                <a:latin typeface="Arial" pitchFamily="34" charset="0"/>
                <a:cs typeface="Arial" pitchFamily="34" charset="0"/>
              </a:rPr>
            </a:br>
            <a:r>
              <a:rPr lang="it-IT" sz="1600" dirty="0">
                <a:latin typeface="Arial" pitchFamily="34" charset="0"/>
                <a:cs typeface="Arial" pitchFamily="34" charset="0"/>
              </a:rPr>
              <a:t>	</a:t>
            </a:r>
            <a:r>
              <a:rPr lang="it-IT" sz="1600" dirty="0" smtClean="0">
                <a:latin typeface="Arial" pitchFamily="34" charset="0"/>
                <a:cs typeface="Arial" pitchFamily="34" charset="0"/>
              </a:rPr>
              <a:t>Lo </a:t>
            </a:r>
            <a:r>
              <a:rPr lang="it-IT" sz="1600" dirty="0">
                <a:latin typeface="Arial" pitchFamily="34" charset="0"/>
                <a:cs typeface="Arial" pitchFamily="34" charset="0"/>
              </a:rPr>
              <a:t>studio della </a:t>
            </a:r>
            <a:r>
              <a:rPr lang="it-IT" sz="1600" b="1" dirty="0" smtClean="0">
                <a:latin typeface="Arial" pitchFamily="34" charset="0"/>
                <a:cs typeface="Arial" pitchFamily="34" charset="0"/>
              </a:rPr>
              <a:t>Torre </a:t>
            </a:r>
            <a:r>
              <a:rPr lang="it-IT" sz="1600" b="1" dirty="0">
                <a:latin typeface="Arial" pitchFamily="34" charset="0"/>
                <a:cs typeface="Arial" pitchFamily="34" charset="0"/>
              </a:rPr>
              <a:t>di </a:t>
            </a:r>
            <a:r>
              <a:rPr lang="it-IT" sz="1600" b="1" dirty="0" err="1">
                <a:latin typeface="Arial" pitchFamily="34" charset="0"/>
                <a:cs typeface="Arial" pitchFamily="34" charset="0"/>
              </a:rPr>
              <a:t>Cerignano</a:t>
            </a:r>
            <a:r>
              <a:rPr lang="it-IT" sz="1600" b="1" dirty="0">
                <a:latin typeface="Arial" pitchFamily="34" charset="0"/>
                <a:cs typeface="Arial" pitchFamily="34" charset="0"/>
              </a:rPr>
              <a:t> </a:t>
            </a:r>
            <a:r>
              <a:rPr lang="it-IT" sz="1600" dirty="0">
                <a:latin typeface="Arial" pitchFamily="34" charset="0"/>
                <a:cs typeface="Arial" pitchFamily="34" charset="0"/>
              </a:rPr>
              <a:t>per Macerata </a:t>
            </a:r>
            <a:r>
              <a:rPr lang="it-IT" sz="1600" dirty="0" err="1">
                <a:latin typeface="Arial" pitchFamily="34" charset="0"/>
                <a:cs typeface="Arial" pitchFamily="34" charset="0"/>
              </a:rPr>
              <a:t>Feltria</a:t>
            </a:r>
            <a:r>
              <a:rPr lang="it-IT" sz="1600" dirty="0">
                <a:latin typeface="Arial" pitchFamily="34" charset="0"/>
                <a:cs typeface="Arial" pitchFamily="34" charset="0"/>
              </a:rPr>
              <a:t>, del </a:t>
            </a:r>
            <a:r>
              <a:rPr lang="it-IT" sz="1600" b="1" dirty="0">
                <a:latin typeface="Arial" pitchFamily="34" charset="0"/>
                <a:cs typeface="Arial" pitchFamily="34" charset="0"/>
              </a:rPr>
              <a:t>C</a:t>
            </a:r>
            <a:r>
              <a:rPr lang="it-IT" sz="1600" b="1" dirty="0" smtClean="0">
                <a:latin typeface="Arial" pitchFamily="34" charset="0"/>
                <a:cs typeface="Arial" pitchFamily="34" charset="0"/>
              </a:rPr>
              <a:t>astello di </a:t>
            </a:r>
            <a:r>
              <a:rPr lang="it-IT" sz="1600" b="1" dirty="0" err="1" smtClean="0">
                <a:latin typeface="Arial" pitchFamily="34" charset="0"/>
                <a:cs typeface="Arial" pitchFamily="34" charset="0"/>
              </a:rPr>
              <a:t>Monteboaggine</a:t>
            </a:r>
            <a:r>
              <a:rPr lang="it-IT" sz="1600" dirty="0" smtClean="0">
                <a:latin typeface="Arial" pitchFamily="34" charset="0"/>
                <a:cs typeface="Arial" pitchFamily="34" charset="0"/>
              </a:rPr>
              <a:t>, ormai quasi totalmente distrutto, per </a:t>
            </a:r>
            <a:r>
              <a:rPr lang="it-IT" sz="1600" dirty="0">
                <a:latin typeface="Arial" pitchFamily="34" charset="0"/>
                <a:cs typeface="Arial" pitchFamily="34" charset="0"/>
              </a:rPr>
              <a:t>il territorio di </a:t>
            </a:r>
            <a:r>
              <a:rPr lang="it-IT" sz="1600" dirty="0" err="1">
                <a:latin typeface="Arial" pitchFamily="34" charset="0"/>
                <a:cs typeface="Arial" pitchFamily="34" charset="0"/>
              </a:rPr>
              <a:t>Montecopiolo</a:t>
            </a:r>
            <a:r>
              <a:rPr lang="it-IT" sz="1600" dirty="0">
                <a:latin typeface="Arial" pitchFamily="34" charset="0"/>
                <a:cs typeface="Arial" pitchFamily="34" charset="0"/>
              </a:rPr>
              <a:t>, la </a:t>
            </a:r>
            <a:r>
              <a:rPr lang="it-IT" sz="1600" b="1" dirty="0" smtClean="0">
                <a:latin typeface="Arial" pitchFamily="34" charset="0"/>
                <a:cs typeface="Arial" pitchFamily="34" charset="0"/>
              </a:rPr>
              <a:t>Rocca </a:t>
            </a:r>
            <a:r>
              <a:rPr lang="it-IT" sz="1600" b="1" dirty="0">
                <a:latin typeface="Arial" pitchFamily="34" charset="0"/>
                <a:cs typeface="Arial" pitchFamily="34" charset="0"/>
              </a:rPr>
              <a:t>di Carpegna</a:t>
            </a:r>
            <a:r>
              <a:rPr lang="it-IT" sz="1600" dirty="0">
                <a:latin typeface="Arial" pitchFamily="34" charset="0"/>
                <a:cs typeface="Arial" pitchFamily="34" charset="0"/>
              </a:rPr>
              <a:t> ormai da tempo scomparsa, ci hanno fatto riscoprire il periodo in cui il Montefeltro era strategicamente </a:t>
            </a:r>
            <a:r>
              <a:rPr lang="it-IT" sz="1600" dirty="0" smtClean="0">
                <a:latin typeface="Arial" pitchFamily="34" charset="0"/>
                <a:cs typeface="Arial" pitchFamily="34" charset="0"/>
              </a:rPr>
              <a:t>fondamentale.</a:t>
            </a:r>
            <a:r>
              <a:rPr lang="it-IT" sz="1600" dirty="0">
                <a:latin typeface="Arial" pitchFamily="34" charset="0"/>
                <a:cs typeface="Arial" pitchFamily="34" charset="0"/>
              </a:rPr>
              <a:t/>
            </a:r>
            <a:br>
              <a:rPr lang="it-IT" sz="1600" dirty="0">
                <a:latin typeface="Arial" pitchFamily="34" charset="0"/>
                <a:cs typeface="Arial" pitchFamily="34" charset="0"/>
              </a:rPr>
            </a:br>
            <a:r>
              <a:rPr lang="it-IT" sz="1600" dirty="0" smtClean="0">
                <a:latin typeface="Arial" pitchFamily="34" charset="0"/>
                <a:cs typeface="Arial" pitchFamily="34" charset="0"/>
              </a:rPr>
              <a:t>	Con le classi I è stato affrontato soprattutto l’aspetto storico e di analisi dei materiali impiegati per la realizzazione delle torri e degli incastellamenti del Montefeltro; la classe III di Carpegna ha pensato ad un anfiteatro all’aperto da poter utilizzare per celebrare la storia della rocca e del Montefeltro; la classe III di Macerata </a:t>
            </a:r>
            <a:r>
              <a:rPr lang="it-IT" sz="1600" dirty="0" err="1" smtClean="0">
                <a:latin typeface="Arial" pitchFamily="34" charset="0"/>
                <a:cs typeface="Arial" pitchFamily="34" charset="0"/>
              </a:rPr>
              <a:t>Feltria</a:t>
            </a:r>
            <a:r>
              <a:rPr lang="it-IT" sz="1600" dirty="0" smtClean="0">
                <a:latin typeface="Arial" pitchFamily="34" charset="0"/>
                <a:cs typeface="Arial" pitchFamily="34" charset="0"/>
              </a:rPr>
              <a:t> ha progettato un museo interrato multimediale denominato </a:t>
            </a:r>
            <a:r>
              <a:rPr lang="it-IT" sz="1600" i="1" dirty="0" smtClean="0">
                <a:latin typeface="Arial" pitchFamily="34" charset="0"/>
                <a:cs typeface="Arial" pitchFamily="34" charset="0"/>
              </a:rPr>
              <a:t>In </a:t>
            </a:r>
            <a:r>
              <a:rPr lang="it-IT" sz="1600" i="1" dirty="0" err="1" smtClean="0">
                <a:latin typeface="Arial" pitchFamily="34" charset="0"/>
                <a:cs typeface="Arial" pitchFamily="34" charset="0"/>
              </a:rPr>
              <a:t>Turrim</a:t>
            </a:r>
            <a:r>
              <a:rPr lang="it-IT" sz="1600" dirty="0" smtClean="0">
                <a:latin typeface="Arial" pitchFamily="34" charset="0"/>
                <a:cs typeface="Arial" pitchFamily="34" charset="0"/>
              </a:rPr>
              <a:t> con molteplici funzioni, sviluppando anche una parte di marketing museale con l’elaborazione di gadget specifici; l</a:t>
            </a:r>
            <a:r>
              <a:rPr lang="it-IT" sz="1600" dirty="0">
                <a:solidFill>
                  <a:prstClr val="black"/>
                </a:solidFill>
                <a:latin typeface="Arial" pitchFamily="34" charset="0"/>
                <a:cs typeface="Arial" pitchFamily="34" charset="0"/>
              </a:rPr>
              <a:t>a classe II di Macerata </a:t>
            </a:r>
            <a:r>
              <a:rPr lang="it-IT" sz="1600" dirty="0" err="1">
                <a:solidFill>
                  <a:prstClr val="black"/>
                </a:solidFill>
                <a:latin typeface="Arial" pitchFamily="34" charset="0"/>
                <a:cs typeface="Arial" pitchFamily="34" charset="0"/>
              </a:rPr>
              <a:t>Feltria</a:t>
            </a:r>
            <a:r>
              <a:rPr lang="it-IT" sz="1600" dirty="0">
                <a:solidFill>
                  <a:prstClr val="black"/>
                </a:solidFill>
                <a:latin typeface="Arial" pitchFamily="34" charset="0"/>
                <a:cs typeface="Arial" pitchFamily="34" charset="0"/>
              </a:rPr>
              <a:t>, in riferimento al museo </a:t>
            </a:r>
            <a:r>
              <a:rPr lang="it-IT" sz="1600" i="1" dirty="0">
                <a:solidFill>
                  <a:prstClr val="black"/>
                </a:solidFill>
                <a:latin typeface="Arial" pitchFamily="34" charset="0"/>
                <a:cs typeface="Arial" pitchFamily="34" charset="0"/>
              </a:rPr>
              <a:t>In </a:t>
            </a:r>
            <a:r>
              <a:rPr lang="it-IT" sz="1600" i="1" dirty="0" err="1">
                <a:solidFill>
                  <a:prstClr val="black"/>
                </a:solidFill>
                <a:latin typeface="Arial" pitchFamily="34" charset="0"/>
                <a:cs typeface="Arial" pitchFamily="34" charset="0"/>
              </a:rPr>
              <a:t>Turrim</a:t>
            </a:r>
            <a:r>
              <a:rPr lang="it-IT" sz="1600" dirty="0">
                <a:solidFill>
                  <a:prstClr val="black"/>
                </a:solidFill>
                <a:latin typeface="Arial" pitchFamily="34" charset="0"/>
                <a:cs typeface="Arial" pitchFamily="34" charset="0"/>
              </a:rPr>
              <a:t>, ha affrontato l’aspetto urbanistico dell’area e la </a:t>
            </a:r>
            <a:r>
              <a:rPr lang="it-IT" sz="1600" dirty="0" smtClean="0">
                <a:solidFill>
                  <a:prstClr val="black"/>
                </a:solidFill>
                <a:latin typeface="Arial" pitchFamily="34" charset="0"/>
                <a:cs typeface="Arial" pitchFamily="34" charset="0"/>
              </a:rPr>
              <a:t>problematica</a:t>
            </a:r>
            <a:endParaRPr lang="it-IT" sz="1600" dirty="0">
              <a:latin typeface="Arial" pitchFamily="34" charset="0"/>
              <a:cs typeface="Arial" pitchFamily="34" charset="0"/>
            </a:endParaRPr>
          </a:p>
        </p:txBody>
      </p:sp>
      <p:sp>
        <p:nvSpPr>
          <p:cNvPr id="4" name="CasellaDiTesto 3"/>
          <p:cNvSpPr txBox="1"/>
          <p:nvPr/>
        </p:nvSpPr>
        <p:spPr>
          <a:xfrm>
            <a:off x="252000" y="-20902"/>
            <a:ext cx="8640000" cy="1209434"/>
          </a:xfrm>
          <a:prstGeom prst="rect">
            <a:avLst/>
          </a:prstGeom>
          <a:noFill/>
        </p:spPr>
        <p:txBody>
          <a:bodyPr wrap="none" rtlCol="0" anchor="ctr">
            <a:spAutoFit/>
          </a:bodyPr>
          <a:lstStyle/>
          <a:p>
            <a:pPr>
              <a:lnSpc>
                <a:spcPts val="3000"/>
              </a:lnSpc>
            </a:pPr>
            <a:r>
              <a:rPr lang="it-IT" dirty="0" smtClean="0">
                <a:latin typeface="Arial" pitchFamily="34" charset="0"/>
                <a:cs typeface="Arial" pitchFamily="34" charset="0"/>
              </a:rPr>
              <a:t>3^ edizione Bando di Concorso</a:t>
            </a:r>
            <a:r>
              <a:rPr lang="it-IT" b="1" dirty="0" smtClean="0">
                <a:latin typeface="Arial" pitchFamily="34" charset="0"/>
                <a:cs typeface="Arial" pitchFamily="34" charset="0"/>
              </a:rPr>
              <a:t> </a:t>
            </a:r>
            <a:r>
              <a:rPr lang="it-IT" i="1" dirty="0" smtClean="0">
                <a:latin typeface="Arial" pitchFamily="34" charset="0"/>
                <a:cs typeface="Arial" pitchFamily="34" charset="0"/>
              </a:rPr>
              <a:t>IL MONTEFELTRO </a:t>
            </a:r>
            <a:r>
              <a:rPr lang="it-IT" i="1" dirty="0" err="1" smtClean="0">
                <a:latin typeface="Arial" pitchFamily="34" charset="0"/>
                <a:cs typeface="Arial" pitchFamily="34" charset="0"/>
              </a:rPr>
              <a:t>DI</a:t>
            </a:r>
            <a:r>
              <a:rPr lang="it-IT" i="1" dirty="0" smtClean="0">
                <a:latin typeface="Arial" pitchFamily="34" charset="0"/>
                <a:cs typeface="Arial" pitchFamily="34" charset="0"/>
              </a:rPr>
              <a:t> MASSIMO</a:t>
            </a:r>
            <a:r>
              <a:rPr lang="it-IT" b="1" dirty="0" smtClean="0">
                <a:latin typeface="Arial" pitchFamily="34" charset="0"/>
                <a:cs typeface="Arial" pitchFamily="34" charset="0"/>
              </a:rPr>
              <a:t> </a:t>
            </a:r>
            <a:br>
              <a:rPr lang="it-IT" b="1" dirty="0" smtClean="0">
                <a:latin typeface="Arial" pitchFamily="34" charset="0"/>
                <a:cs typeface="Arial" pitchFamily="34" charset="0"/>
              </a:rPr>
            </a:br>
            <a:r>
              <a:rPr lang="it-IT" b="1" dirty="0" smtClean="0">
                <a:latin typeface="Arial" pitchFamily="34" charset="0"/>
                <a:cs typeface="Arial" pitchFamily="34" charset="0"/>
              </a:rPr>
              <a:t>“IL MONTEFELTRO: OLTRE I LUOGHI NOTI”</a:t>
            </a:r>
          </a:p>
          <a:p>
            <a:pPr>
              <a:lnSpc>
                <a:spcPts val="3000"/>
              </a:lnSpc>
            </a:pPr>
            <a:r>
              <a:rPr lang="it-IT" dirty="0" smtClean="0">
                <a:latin typeface="Arial" pitchFamily="34" charset="0"/>
                <a:cs typeface="Arial" pitchFamily="34" charset="0"/>
              </a:rPr>
              <a:t>Tema presentato: </a:t>
            </a:r>
            <a:r>
              <a:rPr lang="it-IT" b="1" dirty="0" smtClean="0">
                <a:latin typeface="Arial" pitchFamily="34" charset="0"/>
                <a:cs typeface="Arial" pitchFamily="34" charset="0"/>
              </a:rPr>
              <a:t>“IL MONTEFELTRO FORTIFICATO”</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2000" y="260648"/>
            <a:ext cx="8640000" cy="1440160"/>
          </a:xfrm>
        </p:spPr>
        <p:txBody>
          <a:bodyPr anchor="t">
            <a:noAutofit/>
          </a:bodyPr>
          <a:lstStyle/>
          <a:p>
            <a:pPr algn="l">
              <a:lnSpc>
                <a:spcPts val="2500"/>
              </a:lnSpc>
              <a:tabLst>
                <a:tab pos="360363" algn="l"/>
              </a:tabLst>
            </a:pPr>
            <a:r>
              <a:rPr lang="it-IT" sz="1600" dirty="0" smtClean="0">
                <a:solidFill>
                  <a:prstClr val="black"/>
                </a:solidFill>
                <a:latin typeface="Arial" pitchFamily="34" charset="0"/>
                <a:cs typeface="Arial" pitchFamily="34" charset="0"/>
              </a:rPr>
              <a:t>della sicurezza in cantiere con la stesura </a:t>
            </a:r>
            <a:r>
              <a:rPr lang="it-IT" sz="1600" dirty="0">
                <a:solidFill>
                  <a:prstClr val="black"/>
                </a:solidFill>
                <a:latin typeface="Arial" pitchFamily="34" charset="0"/>
                <a:cs typeface="Arial" pitchFamily="34" charset="0"/>
              </a:rPr>
              <a:t>di una planimetria progettuale </a:t>
            </a:r>
            <a:r>
              <a:rPr lang="it-IT" sz="1600" i="1" dirty="0">
                <a:solidFill>
                  <a:prstClr val="black"/>
                </a:solidFill>
                <a:latin typeface="Arial" pitchFamily="34" charset="0"/>
                <a:cs typeface="Arial" pitchFamily="34" charset="0"/>
              </a:rPr>
              <a:t>ad </a:t>
            </a:r>
            <a:r>
              <a:rPr lang="it-IT" sz="1600" i="1" dirty="0" smtClean="0">
                <a:solidFill>
                  <a:prstClr val="black"/>
                </a:solidFill>
                <a:latin typeface="Arial" pitchFamily="34" charset="0"/>
                <a:cs typeface="Arial" pitchFamily="34" charset="0"/>
              </a:rPr>
              <a:t>hoc</a:t>
            </a:r>
            <a:r>
              <a:rPr lang="it-IT" sz="1600" dirty="0" smtClean="0">
                <a:solidFill>
                  <a:prstClr val="black"/>
                </a:solidFill>
                <a:latin typeface="Arial" pitchFamily="34" charset="0"/>
                <a:cs typeface="Arial" pitchFamily="34" charset="0"/>
              </a:rPr>
              <a:t>.</a:t>
            </a:r>
            <a:br>
              <a:rPr lang="it-IT" sz="1600" dirty="0" smtClean="0">
                <a:solidFill>
                  <a:prstClr val="black"/>
                </a:solidFill>
                <a:latin typeface="Arial" pitchFamily="34" charset="0"/>
                <a:cs typeface="Arial" pitchFamily="34" charset="0"/>
              </a:rPr>
            </a:br>
            <a:r>
              <a:rPr lang="it-IT" sz="1600" dirty="0" smtClean="0">
                <a:solidFill>
                  <a:prstClr val="black"/>
                </a:solidFill>
                <a:latin typeface="Arial" pitchFamily="34" charset="0"/>
                <a:cs typeface="Arial" pitchFamily="34" charset="0"/>
              </a:rPr>
              <a:t>	Tutti </a:t>
            </a:r>
            <a:r>
              <a:rPr lang="it-IT" sz="1600" dirty="0">
                <a:solidFill>
                  <a:prstClr val="black"/>
                </a:solidFill>
                <a:latin typeface="Arial" pitchFamily="34" charset="0"/>
                <a:cs typeface="Arial" pitchFamily="34" charset="0"/>
              </a:rPr>
              <a:t>gli aspetti dei progetti presentati al Concorso (l’analisi dei materiali, l’analisi urbanistica, la sicurezza in cantiere e la multimedialità) sono rientrati nella programmazione curricolare annuale e sono, perciò, risultati un approfondimento dei programmi svolti. </a:t>
            </a:r>
            <a:endParaRPr lang="it-IT" sz="1600" dirty="0">
              <a:latin typeface="Arial" pitchFamily="34" charset="0"/>
              <a:cs typeface="Arial" pitchFamily="34" charset="0"/>
            </a:endParaRPr>
          </a:p>
        </p:txBody>
      </p:sp>
      <p:sp>
        <p:nvSpPr>
          <p:cNvPr id="5" name="CasellaDiTesto 4"/>
          <p:cNvSpPr txBox="1"/>
          <p:nvPr/>
        </p:nvSpPr>
        <p:spPr>
          <a:xfrm>
            <a:off x="252000" y="1772816"/>
            <a:ext cx="8640000" cy="861774"/>
          </a:xfrm>
          <a:prstGeom prst="rect">
            <a:avLst/>
          </a:prstGeom>
          <a:noFill/>
        </p:spPr>
        <p:txBody>
          <a:bodyPr wrap="square" rtlCol="0" anchor="ctr">
            <a:spAutoFit/>
          </a:bodyPr>
          <a:lstStyle/>
          <a:p>
            <a:pPr>
              <a:lnSpc>
                <a:spcPts val="3000"/>
              </a:lnSpc>
            </a:pPr>
            <a:r>
              <a:rPr lang="it-IT" sz="1600" b="1" dirty="0" smtClean="0">
                <a:latin typeface="Arial" pitchFamily="34" charset="0"/>
                <a:cs typeface="Arial" pitchFamily="34" charset="0"/>
              </a:rPr>
              <a:t>1° PREMIO: Scuola secondaria di I grado di Macerata </a:t>
            </a:r>
            <a:r>
              <a:rPr lang="it-IT" sz="1600" b="1" dirty="0" err="1" smtClean="0">
                <a:latin typeface="Arial" pitchFamily="34" charset="0"/>
                <a:cs typeface="Arial" pitchFamily="34" charset="0"/>
              </a:rPr>
              <a:t>Feltria</a:t>
            </a:r>
            <a:r>
              <a:rPr lang="it-IT" sz="1600" b="1" dirty="0" smtClean="0">
                <a:latin typeface="Arial" pitchFamily="34" charset="0"/>
                <a:cs typeface="Arial" pitchFamily="34" charset="0"/>
              </a:rPr>
              <a:t> (classi I, </a:t>
            </a:r>
            <a:r>
              <a:rPr lang="it-IT" sz="1600" b="1" dirty="0" err="1" smtClean="0">
                <a:latin typeface="Arial" pitchFamily="34" charset="0"/>
                <a:cs typeface="Arial" pitchFamily="34" charset="0"/>
              </a:rPr>
              <a:t>II</a:t>
            </a:r>
            <a:r>
              <a:rPr lang="it-IT" sz="1600" b="1" dirty="0" smtClean="0">
                <a:latin typeface="Arial" pitchFamily="34" charset="0"/>
                <a:cs typeface="Arial" pitchFamily="34" charset="0"/>
              </a:rPr>
              <a:t>, III)</a:t>
            </a:r>
          </a:p>
          <a:p>
            <a:pPr>
              <a:lnSpc>
                <a:spcPts val="3000"/>
              </a:lnSpc>
            </a:pPr>
            <a:r>
              <a:rPr lang="it-IT" sz="1600" b="1" dirty="0" smtClean="0">
                <a:latin typeface="Arial" pitchFamily="34" charset="0"/>
                <a:cs typeface="Arial" pitchFamily="34" charset="0"/>
              </a:rPr>
              <a:t>                     “</a:t>
            </a:r>
            <a:r>
              <a:rPr lang="it-IT" sz="1600" b="1" dirty="0" smtClean="0">
                <a:latin typeface="Arial" pitchFamily="34" charset="0"/>
                <a:cs typeface="Arial" pitchFamily="34" charset="0"/>
              </a:rPr>
              <a:t>Il Montefeltro fortificato: la Torre di </a:t>
            </a:r>
            <a:r>
              <a:rPr lang="it-IT" sz="1600" b="1" dirty="0" err="1" smtClean="0">
                <a:latin typeface="Arial" pitchFamily="34" charset="0"/>
                <a:cs typeface="Arial" pitchFamily="34" charset="0"/>
              </a:rPr>
              <a:t>Cerignano</a:t>
            </a:r>
            <a:r>
              <a:rPr lang="it-IT" sz="1600" b="1" dirty="0" smtClean="0">
                <a:latin typeface="Arial" pitchFamily="34" charset="0"/>
                <a:cs typeface="Arial" pitchFamily="34" charset="0"/>
              </a:rPr>
              <a:t>”</a:t>
            </a:r>
          </a:p>
        </p:txBody>
      </p:sp>
      <p:pic>
        <p:nvPicPr>
          <p:cNvPr id="8" name="Immagine 7" descr="WP_20190317_023.jpg"/>
          <p:cNvPicPr>
            <a:picLocks noChangeAspect="1"/>
          </p:cNvPicPr>
          <p:nvPr/>
        </p:nvPicPr>
        <p:blipFill>
          <a:blip r:embed="rId2" cstate="print"/>
          <a:stretch>
            <a:fillRect/>
          </a:stretch>
        </p:blipFill>
        <p:spPr>
          <a:xfrm>
            <a:off x="467544" y="3068960"/>
            <a:ext cx="1799776" cy="3204000"/>
          </a:xfrm>
          <a:prstGeom prst="rect">
            <a:avLst/>
          </a:prstGeom>
        </p:spPr>
      </p:pic>
      <p:pic>
        <p:nvPicPr>
          <p:cNvPr id="9" name="Immagine 8" descr="WP_20190317_022.jpg"/>
          <p:cNvPicPr>
            <a:picLocks noChangeAspect="1"/>
          </p:cNvPicPr>
          <p:nvPr/>
        </p:nvPicPr>
        <p:blipFill>
          <a:blip r:embed="rId3" cstate="print"/>
          <a:stretch>
            <a:fillRect/>
          </a:stretch>
        </p:blipFill>
        <p:spPr>
          <a:xfrm>
            <a:off x="2483768" y="3068960"/>
            <a:ext cx="1799779" cy="3204000"/>
          </a:xfrm>
          <a:prstGeom prst="rect">
            <a:avLst/>
          </a:prstGeom>
        </p:spPr>
      </p:pic>
      <p:pic>
        <p:nvPicPr>
          <p:cNvPr id="10" name="Immagine 9" descr="IN TURRIM_rev01.jpg"/>
          <p:cNvPicPr>
            <a:picLocks noChangeAspect="1"/>
          </p:cNvPicPr>
          <p:nvPr/>
        </p:nvPicPr>
        <p:blipFill>
          <a:blip r:embed="rId4" cstate="print"/>
          <a:stretch>
            <a:fillRect/>
          </a:stretch>
        </p:blipFill>
        <p:spPr>
          <a:xfrm>
            <a:off x="4860032" y="3068960"/>
            <a:ext cx="3852000" cy="2824957"/>
          </a:xfrm>
          <a:prstGeom prst="rect">
            <a:avLst/>
          </a:prstGeom>
        </p:spPr>
      </p:pic>
      <p:sp>
        <p:nvSpPr>
          <p:cNvPr id="7" name="CasellaDiTesto 6"/>
          <p:cNvSpPr txBox="1"/>
          <p:nvPr/>
        </p:nvSpPr>
        <p:spPr>
          <a:xfrm>
            <a:off x="4428000" y="6012000"/>
            <a:ext cx="4226350" cy="369332"/>
          </a:xfrm>
          <a:prstGeom prst="rect">
            <a:avLst/>
          </a:prstGeom>
          <a:noFill/>
        </p:spPr>
        <p:txBody>
          <a:bodyPr wrap="none" rtlCol="0">
            <a:spAutoFit/>
          </a:bodyPr>
          <a:lstStyle/>
          <a:p>
            <a:r>
              <a:rPr lang="it-IT" dirty="0" smtClean="0"/>
              <a:t>La Torre di </a:t>
            </a:r>
            <a:r>
              <a:rPr lang="it-IT" dirty="0" err="1" smtClean="0"/>
              <a:t>Cerignano</a:t>
            </a:r>
            <a:r>
              <a:rPr lang="it-IT" dirty="0" smtClean="0"/>
              <a:t> e</a:t>
            </a:r>
            <a:r>
              <a:rPr lang="it-IT" dirty="0" smtClean="0"/>
              <a:t> </a:t>
            </a:r>
            <a:r>
              <a:rPr lang="it-IT" dirty="0" smtClean="0"/>
              <a:t>il logo per il </a:t>
            </a:r>
            <a:r>
              <a:rPr lang="it-IT" dirty="0" smtClean="0"/>
              <a:t>museo.</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COPERTURE.jpg"/>
          <p:cNvPicPr>
            <a:picLocks noChangeAspect="1"/>
          </p:cNvPicPr>
          <p:nvPr/>
        </p:nvPicPr>
        <p:blipFill>
          <a:blip r:embed="rId2" cstate="print"/>
          <a:stretch>
            <a:fillRect/>
          </a:stretch>
        </p:blipFill>
        <p:spPr>
          <a:xfrm>
            <a:off x="4572000" y="476672"/>
            <a:ext cx="4174851" cy="2952000"/>
          </a:xfrm>
          <a:prstGeom prst="rect">
            <a:avLst/>
          </a:prstGeom>
        </p:spPr>
      </p:pic>
      <p:pic>
        <p:nvPicPr>
          <p:cNvPr id="6" name="Immagine 5" descr="CANTIERE.jpg"/>
          <p:cNvPicPr>
            <a:picLocks noChangeAspect="1"/>
          </p:cNvPicPr>
          <p:nvPr/>
        </p:nvPicPr>
        <p:blipFill>
          <a:blip r:embed="rId3" cstate="print"/>
          <a:stretch>
            <a:fillRect/>
          </a:stretch>
        </p:blipFill>
        <p:spPr>
          <a:xfrm>
            <a:off x="395536" y="3429000"/>
            <a:ext cx="4174851" cy="2952000"/>
          </a:xfrm>
          <a:prstGeom prst="rect">
            <a:avLst/>
          </a:prstGeom>
        </p:spPr>
      </p:pic>
      <p:pic>
        <p:nvPicPr>
          <p:cNvPr id="9" name="Immagine 8" descr="LIVELLO 1.jpg"/>
          <p:cNvPicPr>
            <a:picLocks noChangeAspect="1"/>
          </p:cNvPicPr>
          <p:nvPr/>
        </p:nvPicPr>
        <p:blipFill>
          <a:blip r:embed="rId4" cstate="print"/>
          <a:stretch>
            <a:fillRect/>
          </a:stretch>
        </p:blipFill>
        <p:spPr>
          <a:xfrm>
            <a:off x="395536" y="476672"/>
            <a:ext cx="4174852" cy="2952000"/>
          </a:xfrm>
          <a:prstGeom prst="rect">
            <a:avLst/>
          </a:prstGeom>
        </p:spPr>
      </p:pic>
      <p:pic>
        <p:nvPicPr>
          <p:cNvPr id="7" name="Immagine 6" descr="QWAK2053.JPG"/>
          <p:cNvPicPr>
            <a:picLocks noChangeAspect="1"/>
          </p:cNvPicPr>
          <p:nvPr/>
        </p:nvPicPr>
        <p:blipFill>
          <a:blip r:embed="rId5" cstate="print"/>
          <a:stretch>
            <a:fillRect/>
          </a:stretch>
        </p:blipFill>
        <p:spPr>
          <a:xfrm>
            <a:off x="4788024" y="3645024"/>
            <a:ext cx="3745059" cy="2556000"/>
          </a:xfrm>
          <a:prstGeom prst="rect">
            <a:avLst/>
          </a:prstGeom>
        </p:spPr>
      </p:pic>
      <p:sp>
        <p:nvSpPr>
          <p:cNvPr id="8" name="CasellaDiTesto 7"/>
          <p:cNvSpPr txBox="1"/>
          <p:nvPr/>
        </p:nvSpPr>
        <p:spPr>
          <a:xfrm>
            <a:off x="504000" y="252000"/>
            <a:ext cx="4954241" cy="369332"/>
          </a:xfrm>
          <a:prstGeom prst="rect">
            <a:avLst/>
          </a:prstGeom>
          <a:noFill/>
        </p:spPr>
        <p:txBody>
          <a:bodyPr wrap="none" rtlCol="0">
            <a:spAutoFit/>
          </a:bodyPr>
          <a:lstStyle/>
          <a:p>
            <a:r>
              <a:rPr lang="it-IT" dirty="0" smtClean="0"/>
              <a:t>Piante di </a:t>
            </a:r>
            <a:r>
              <a:rPr lang="it-IT" i="1" dirty="0" smtClean="0"/>
              <a:t>In </a:t>
            </a:r>
            <a:r>
              <a:rPr lang="it-IT" i="1" dirty="0" err="1" smtClean="0"/>
              <a:t>Turrim</a:t>
            </a:r>
            <a:r>
              <a:rPr lang="it-IT" dirty="0" smtClean="0"/>
              <a:t>, </a:t>
            </a:r>
            <a:r>
              <a:rPr lang="it-IT" dirty="0" smtClean="0"/>
              <a:t>planimetria di </a:t>
            </a:r>
            <a:r>
              <a:rPr lang="it-IT" dirty="0" smtClean="0"/>
              <a:t>cantiere, gadget</a:t>
            </a:r>
            <a:r>
              <a:rPr lang="it-IT" dirty="0" smtClean="0"/>
              <a:t>.</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2000" y="188640"/>
            <a:ext cx="8640000" cy="861774"/>
          </a:xfrm>
          <a:prstGeom prst="rect">
            <a:avLst/>
          </a:prstGeom>
          <a:noFill/>
        </p:spPr>
        <p:txBody>
          <a:bodyPr wrap="square" rtlCol="0" anchor="ctr">
            <a:spAutoFit/>
          </a:bodyPr>
          <a:lstStyle/>
          <a:p>
            <a:pPr>
              <a:lnSpc>
                <a:spcPts val="3000"/>
              </a:lnSpc>
            </a:pPr>
            <a:r>
              <a:rPr lang="it-IT" sz="1600" b="1" dirty="0">
                <a:latin typeface="Arial" pitchFamily="34" charset="0"/>
                <a:cs typeface="Arial" pitchFamily="34" charset="0"/>
              </a:rPr>
              <a:t>2</a:t>
            </a:r>
            <a:r>
              <a:rPr lang="it-IT" sz="1600" b="1" dirty="0" smtClean="0">
                <a:latin typeface="Arial" pitchFamily="34" charset="0"/>
                <a:cs typeface="Arial" pitchFamily="34" charset="0"/>
              </a:rPr>
              <a:t>° PREMIO: Scuola secondaria di I grado di </a:t>
            </a:r>
            <a:r>
              <a:rPr lang="it-IT" sz="1600" b="1" dirty="0" err="1" smtClean="0">
                <a:latin typeface="Arial" pitchFamily="34" charset="0"/>
                <a:cs typeface="Arial" pitchFamily="34" charset="0"/>
              </a:rPr>
              <a:t>Montecopiolo</a:t>
            </a:r>
            <a:r>
              <a:rPr lang="it-IT" sz="1600" b="1" dirty="0" smtClean="0">
                <a:latin typeface="Arial" pitchFamily="34" charset="0"/>
                <a:cs typeface="Arial" pitchFamily="34" charset="0"/>
              </a:rPr>
              <a:t> (classe I)</a:t>
            </a:r>
          </a:p>
          <a:p>
            <a:pPr>
              <a:lnSpc>
                <a:spcPts val="3000"/>
              </a:lnSpc>
            </a:pPr>
            <a:r>
              <a:rPr lang="it-IT" sz="1600" b="1" dirty="0" smtClean="0">
                <a:latin typeface="Arial" pitchFamily="34" charset="0"/>
                <a:cs typeface="Arial" pitchFamily="34" charset="0"/>
              </a:rPr>
              <a:t>                     “</a:t>
            </a:r>
            <a:r>
              <a:rPr lang="it-IT" sz="1600" b="1" dirty="0" smtClean="0">
                <a:latin typeface="Arial" pitchFamily="34" charset="0"/>
                <a:cs typeface="Arial" pitchFamily="34" charset="0"/>
              </a:rPr>
              <a:t>Il Montefeltro fortificato: il Castello di </a:t>
            </a:r>
            <a:r>
              <a:rPr lang="it-IT" sz="1600" b="1" dirty="0" err="1" smtClean="0">
                <a:latin typeface="Arial" pitchFamily="34" charset="0"/>
                <a:cs typeface="Arial" pitchFamily="34" charset="0"/>
              </a:rPr>
              <a:t>Monteboaggine</a:t>
            </a:r>
            <a:r>
              <a:rPr lang="it-IT" sz="1600" b="1" dirty="0" smtClean="0">
                <a:latin typeface="Arial" pitchFamily="34" charset="0"/>
                <a:cs typeface="Arial" pitchFamily="34" charset="0"/>
              </a:rPr>
              <a:t>”</a:t>
            </a:r>
          </a:p>
        </p:txBody>
      </p:sp>
      <p:pic>
        <p:nvPicPr>
          <p:cNvPr id="13" name="Immagine 12" descr="CARTOLINE DALLA STORIA_pag 1.jpg"/>
          <p:cNvPicPr>
            <a:picLocks noChangeAspect="1"/>
          </p:cNvPicPr>
          <p:nvPr/>
        </p:nvPicPr>
        <p:blipFill>
          <a:blip r:embed="rId2" cstate="print"/>
          <a:stretch>
            <a:fillRect/>
          </a:stretch>
        </p:blipFill>
        <p:spPr>
          <a:xfrm>
            <a:off x="665820" y="1196752"/>
            <a:ext cx="7812360" cy="54085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WP_20190307_006.jpg"/>
          <p:cNvPicPr>
            <a:picLocks noChangeAspect="1"/>
          </p:cNvPicPr>
          <p:nvPr/>
        </p:nvPicPr>
        <p:blipFill>
          <a:blip r:embed="rId2" cstate="print"/>
          <a:stretch>
            <a:fillRect/>
          </a:stretch>
        </p:blipFill>
        <p:spPr>
          <a:xfrm>
            <a:off x="395536" y="476672"/>
            <a:ext cx="1799778" cy="3204000"/>
          </a:xfrm>
          <a:prstGeom prst="rect">
            <a:avLst/>
          </a:prstGeom>
        </p:spPr>
      </p:pic>
      <p:pic>
        <p:nvPicPr>
          <p:cNvPr id="6" name="Immagine 5" descr="WP_20190412_004.jpg"/>
          <p:cNvPicPr>
            <a:picLocks noChangeAspect="1"/>
          </p:cNvPicPr>
          <p:nvPr/>
        </p:nvPicPr>
        <p:blipFill>
          <a:blip r:embed="rId3" cstate="print"/>
          <a:stretch>
            <a:fillRect/>
          </a:stretch>
        </p:blipFill>
        <p:spPr>
          <a:xfrm>
            <a:off x="2411760" y="476672"/>
            <a:ext cx="1799778" cy="3204000"/>
          </a:xfrm>
          <a:prstGeom prst="rect">
            <a:avLst/>
          </a:prstGeom>
        </p:spPr>
      </p:pic>
      <p:sp>
        <p:nvSpPr>
          <p:cNvPr id="9" name="CasellaDiTesto 8"/>
          <p:cNvSpPr txBox="1"/>
          <p:nvPr/>
        </p:nvSpPr>
        <p:spPr>
          <a:xfrm>
            <a:off x="2411760" y="4608000"/>
            <a:ext cx="1872208" cy="2062103"/>
          </a:xfrm>
          <a:prstGeom prst="rect">
            <a:avLst/>
          </a:prstGeom>
          <a:noFill/>
        </p:spPr>
        <p:txBody>
          <a:bodyPr wrap="square" rtlCol="0">
            <a:spAutoFit/>
          </a:bodyPr>
          <a:lstStyle/>
          <a:p>
            <a:r>
              <a:rPr lang="it-IT" sz="1600" dirty="0" smtClean="0">
                <a:latin typeface="Arial" pitchFamily="34" charset="0"/>
                <a:cs typeface="Arial" pitchFamily="34" charset="0"/>
              </a:rPr>
              <a:t>Immagini del modellino in cartone del Castello di </a:t>
            </a:r>
            <a:r>
              <a:rPr lang="it-IT" sz="1600" dirty="0" err="1" smtClean="0">
                <a:latin typeface="Arial" pitchFamily="34" charset="0"/>
                <a:cs typeface="Arial" pitchFamily="34" charset="0"/>
              </a:rPr>
              <a:t>Monteboaggine</a:t>
            </a:r>
            <a:r>
              <a:rPr lang="it-IT" sz="1600" dirty="0" smtClean="0">
                <a:latin typeface="Arial" pitchFamily="34" charset="0"/>
                <a:cs typeface="Arial" pitchFamily="34" charset="0"/>
              </a:rPr>
              <a:t>, in scala 1:20, realizzato dai </a:t>
            </a:r>
            <a:r>
              <a:rPr lang="it-IT" sz="1600" dirty="0" smtClean="0">
                <a:latin typeface="Arial" pitchFamily="34" charset="0"/>
                <a:cs typeface="Arial" pitchFamily="34" charset="0"/>
              </a:rPr>
              <a:t>ragazzi.</a:t>
            </a:r>
            <a:endParaRPr lang="it-IT" sz="1600" dirty="0">
              <a:latin typeface="Arial" pitchFamily="34" charset="0"/>
              <a:cs typeface="Arial" pitchFamily="34" charset="0"/>
            </a:endParaRPr>
          </a:p>
        </p:txBody>
      </p:sp>
      <p:pic>
        <p:nvPicPr>
          <p:cNvPr id="7" name="Immagine 6" descr="SGKZ4301.JPG"/>
          <p:cNvPicPr>
            <a:picLocks noChangeAspect="1"/>
          </p:cNvPicPr>
          <p:nvPr/>
        </p:nvPicPr>
        <p:blipFill>
          <a:blip r:embed="rId4" cstate="print"/>
          <a:stretch>
            <a:fillRect/>
          </a:stretch>
        </p:blipFill>
        <p:spPr>
          <a:xfrm>
            <a:off x="4671081" y="476672"/>
            <a:ext cx="4195703" cy="6120680"/>
          </a:xfrm>
          <a:prstGeom prst="rect">
            <a:avLst/>
          </a:prstGeom>
        </p:spPr>
      </p:pic>
      <p:pic>
        <p:nvPicPr>
          <p:cNvPr id="10" name="Immagine 9" descr="NNQT6564.JPG"/>
          <p:cNvPicPr>
            <a:picLocks noChangeAspect="1"/>
          </p:cNvPicPr>
          <p:nvPr/>
        </p:nvPicPr>
        <p:blipFill>
          <a:blip r:embed="rId5" cstate="print"/>
          <a:stretch>
            <a:fillRect/>
          </a:stretch>
        </p:blipFill>
        <p:spPr>
          <a:xfrm>
            <a:off x="395536" y="3933056"/>
            <a:ext cx="1512168" cy="26942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52000" y="188640"/>
            <a:ext cx="8640000" cy="861774"/>
          </a:xfrm>
          <a:prstGeom prst="rect">
            <a:avLst/>
          </a:prstGeom>
          <a:noFill/>
        </p:spPr>
        <p:txBody>
          <a:bodyPr wrap="square" rtlCol="0" anchor="ctr">
            <a:spAutoFit/>
          </a:bodyPr>
          <a:lstStyle/>
          <a:p>
            <a:pPr>
              <a:lnSpc>
                <a:spcPts val="3000"/>
              </a:lnSpc>
            </a:pPr>
            <a:r>
              <a:rPr lang="it-IT" sz="1600" b="1" dirty="0" smtClean="0">
                <a:latin typeface="Arial" pitchFamily="34" charset="0"/>
                <a:cs typeface="Arial" pitchFamily="34" charset="0"/>
              </a:rPr>
              <a:t>3° PREMIO: Scuola secondaria di I grado di Carpegna (classe III)</a:t>
            </a:r>
          </a:p>
          <a:p>
            <a:pPr>
              <a:lnSpc>
                <a:spcPts val="3000"/>
              </a:lnSpc>
            </a:pPr>
            <a:r>
              <a:rPr lang="it-IT" sz="1600" b="1" dirty="0" smtClean="0">
                <a:latin typeface="Arial" pitchFamily="34" charset="0"/>
                <a:cs typeface="Arial" pitchFamily="34" charset="0"/>
              </a:rPr>
              <a:t>                    “</a:t>
            </a:r>
            <a:r>
              <a:rPr lang="it-IT" sz="1600" b="1" dirty="0" smtClean="0">
                <a:latin typeface="Arial" pitchFamily="34" charset="0"/>
                <a:cs typeface="Arial" pitchFamily="34" charset="0"/>
              </a:rPr>
              <a:t>Il Montefeltro fortificato: la Rocca di Carpegna”</a:t>
            </a:r>
          </a:p>
        </p:txBody>
      </p:sp>
      <p:pic>
        <p:nvPicPr>
          <p:cNvPr id="4" name="Immagine 3" descr="IL MONTEFELTRO FORTIFICATO - L'ANTICA ROCCA DI CARPEGNA.jpg"/>
          <p:cNvPicPr>
            <a:picLocks noChangeAspect="1"/>
          </p:cNvPicPr>
          <p:nvPr/>
        </p:nvPicPr>
        <p:blipFill>
          <a:blip r:embed="rId2" cstate="print"/>
          <a:stretch>
            <a:fillRect/>
          </a:stretch>
        </p:blipFill>
        <p:spPr>
          <a:xfrm>
            <a:off x="0" y="1412776"/>
            <a:ext cx="6516216" cy="3665372"/>
          </a:xfrm>
          <a:prstGeom prst="rect">
            <a:avLst/>
          </a:prstGeom>
        </p:spPr>
      </p:pic>
      <p:pic>
        <p:nvPicPr>
          <p:cNvPr id="3" name="Immagine 2" descr="HKYD0365.JPG"/>
          <p:cNvPicPr>
            <a:picLocks noChangeAspect="1"/>
          </p:cNvPicPr>
          <p:nvPr/>
        </p:nvPicPr>
        <p:blipFill>
          <a:blip r:embed="rId3" cstate="print"/>
          <a:stretch>
            <a:fillRect/>
          </a:stretch>
        </p:blipFill>
        <p:spPr>
          <a:xfrm>
            <a:off x="5796136" y="2492896"/>
            <a:ext cx="3100382" cy="4094714"/>
          </a:xfrm>
          <a:prstGeom prst="rect">
            <a:avLst/>
          </a:prstGeom>
        </p:spPr>
      </p:pic>
      <p:sp>
        <p:nvSpPr>
          <p:cNvPr id="6" name="CasellaDiTesto 5"/>
          <p:cNvSpPr txBox="1"/>
          <p:nvPr/>
        </p:nvSpPr>
        <p:spPr>
          <a:xfrm>
            <a:off x="108000" y="5112000"/>
            <a:ext cx="4591321" cy="338554"/>
          </a:xfrm>
          <a:prstGeom prst="rect">
            <a:avLst/>
          </a:prstGeom>
          <a:noFill/>
        </p:spPr>
        <p:txBody>
          <a:bodyPr wrap="none" rtlCol="0">
            <a:spAutoFit/>
          </a:bodyPr>
          <a:lstStyle/>
          <a:p>
            <a:r>
              <a:rPr lang="it-IT" sz="1600" dirty="0" smtClean="0">
                <a:latin typeface="Arial" pitchFamily="34" charset="0"/>
                <a:cs typeface="Arial" pitchFamily="34" charset="0"/>
              </a:rPr>
              <a:t>Stralcio della </a:t>
            </a:r>
            <a:r>
              <a:rPr lang="it-IT" sz="1600" smtClean="0">
                <a:latin typeface="Arial" pitchFamily="34" charset="0"/>
                <a:cs typeface="Arial" pitchFamily="34" charset="0"/>
              </a:rPr>
              <a:t>relazione sulla </a:t>
            </a:r>
            <a:r>
              <a:rPr lang="it-IT" sz="1600" dirty="0" smtClean="0">
                <a:latin typeface="Arial" pitchFamily="34" charset="0"/>
                <a:cs typeface="Arial" pitchFamily="34" charset="0"/>
              </a:rPr>
              <a:t>Rocca di Carpegna.</a:t>
            </a:r>
            <a:endParaRPr lang="it-IT" sz="1600" dirty="0">
              <a:latin typeface="Arial" pitchFamily="34" charset="0"/>
              <a:cs typeface="Arial" pitchFamily="34" charset="0"/>
            </a:endParaRPr>
          </a:p>
        </p:txBody>
      </p:sp>
      <p:sp>
        <p:nvSpPr>
          <p:cNvPr id="7" name="CasellaDiTesto 6"/>
          <p:cNvSpPr txBox="1"/>
          <p:nvPr/>
        </p:nvSpPr>
        <p:spPr>
          <a:xfrm>
            <a:off x="1008000" y="6012000"/>
            <a:ext cx="4703916" cy="584775"/>
          </a:xfrm>
          <a:prstGeom prst="rect">
            <a:avLst/>
          </a:prstGeom>
          <a:noFill/>
        </p:spPr>
        <p:txBody>
          <a:bodyPr wrap="none" rtlCol="0">
            <a:spAutoFit/>
          </a:bodyPr>
          <a:lstStyle/>
          <a:p>
            <a:pPr algn="r"/>
            <a:r>
              <a:rPr lang="it-IT" sz="1600" dirty="0" smtClean="0">
                <a:latin typeface="Arial" pitchFamily="34" charset="0"/>
                <a:cs typeface="Arial" pitchFamily="34" charset="0"/>
              </a:rPr>
              <a:t>Logo dell’anfiteatro di progetto denominato </a:t>
            </a:r>
            <a:r>
              <a:rPr lang="it-IT" sz="1600" dirty="0" err="1" smtClean="0">
                <a:latin typeface="Arial" pitchFamily="34" charset="0"/>
                <a:cs typeface="Arial" pitchFamily="34" charset="0"/>
              </a:rPr>
              <a:t>C.A.V</a:t>
            </a:r>
            <a:r>
              <a:rPr lang="it-IT" sz="1600" dirty="0" smtClean="0">
                <a:latin typeface="Arial" pitchFamily="34" charset="0"/>
                <a:cs typeface="Arial" pitchFamily="34" charset="0"/>
              </a:rPr>
              <a:t>.</a:t>
            </a:r>
          </a:p>
          <a:p>
            <a:pPr algn="r"/>
            <a:r>
              <a:rPr lang="it-IT" sz="1600" dirty="0" smtClean="0">
                <a:latin typeface="Arial" pitchFamily="34" charset="0"/>
                <a:cs typeface="Arial" pitchFamily="34" charset="0"/>
              </a:rPr>
              <a:t>(Carpegna Anfiteatro </a:t>
            </a:r>
            <a:r>
              <a:rPr lang="it-IT" sz="1600" dirty="0" err="1" smtClean="0">
                <a:latin typeface="Arial" pitchFamily="34" charset="0"/>
                <a:cs typeface="Arial" pitchFamily="34" charset="0"/>
              </a:rPr>
              <a:t>Vannucci</a:t>
            </a:r>
            <a:r>
              <a:rPr lang="it-IT" sz="1600" dirty="0" smtClean="0">
                <a:latin typeface="Arial" pitchFamily="34" charset="0"/>
                <a:cs typeface="Arial" pitchFamily="34" charset="0"/>
              </a:rPr>
              <a:t>)</a:t>
            </a:r>
            <a:endParaRPr lang="it-IT" sz="16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167</Words>
  <Application>Microsoft Office PowerPoint</Application>
  <PresentationFormat>Presentazione su schermo (4:3)</PresentationFormat>
  <Paragraphs>16</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 Nello spirito dell’Associazione Vannucci, che si propone di sostenere una conoscenza ed un approccio più approfondito delle tematiche che animano il Montefeltro, sia storico che contemporaneo, il tema scelto, relativo ai nostri luoghi meno noti, ci ha condotti alla scoperta del Montefeltro fortificato nel periodo alto-medievale, riportando l’attenzione sull’importanza storica di questo territorio, culla della dinastia dei Montefeltro.  Lo studio della Torre di Cerignano per Macerata Feltria, del Castello di Monteboaggine, ormai quasi totalmente distrutto, per il territorio di Montecopiolo, la Rocca di Carpegna ormai da tempo scomparsa, ci hanno fatto riscoprire il periodo in cui il Montefeltro era strategicamente fondamentale.  Con le classi I è stato affrontato soprattutto l’aspetto storico e di analisi dei materiali impiegati per la realizzazione delle torri e degli incastellamenti del Montefeltro; la classe III di Carpegna ha pensato ad un anfiteatro all’aperto da poter utilizzare per celebrare la storia della rocca e del Montefeltro; la classe III di Macerata Feltria ha progettato un museo interrato multimediale denominato In Turrim con molteplici funzioni, sviluppando anche una parte di marketing museale con l’elaborazione di gadget specifici; la classe II di Macerata Feltria, in riferimento al museo In Turrim, ha affrontato l’aspetto urbanistico dell’area e la problematica</vt:lpstr>
      <vt:lpstr>della sicurezza in cantiere con la stesura di una planimetria progettuale ad hoc.  Tutti gli aspetti dei progetti presentati al Concorso (l’analisi dei materiali, l’analisi urbanistica, la sicurezza in cantiere e la multimedialità) sono rientrati nella programmazione curricolare annuale e sono, perciò, risultati un approfondimento dei programmi svolti. </vt:lpstr>
      <vt:lpstr>Diapositiva 3</vt:lpstr>
      <vt:lpstr>Diapositiva 4</vt:lpstr>
      <vt:lpstr>Diapositiva 5</vt:lpstr>
      <vt:lpstr>Diapositiva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Sara</dc:creator>
  <cp:lastModifiedBy>Sara</cp:lastModifiedBy>
  <cp:revision>64</cp:revision>
  <dcterms:created xsi:type="dcterms:W3CDTF">2019-07-02T09:55:46Z</dcterms:created>
  <dcterms:modified xsi:type="dcterms:W3CDTF">2019-07-08T14:20:10Z</dcterms:modified>
</cp:coreProperties>
</file>